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58" r:id="rId13"/>
  </p:sldIdLst>
  <p:sldSz cx="12192000" cy="6858000"/>
  <p:notesSz cx="9144000" cy="6858000"/>
  <p:defaultTextStyle>
    <a:defPPr>
      <a:defRPr lang="en-US"/>
    </a:defPPr>
    <a:lvl1pPr marL="0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8EA2AA-3AC6-184D-BB71-7F0F57CB581C}">
          <p14:sldIdLst>
            <p14:sldId id="256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D15"/>
    <a:srgbClr val="5A5A59"/>
    <a:srgbClr val="D63E2E"/>
    <a:srgbClr val="474746"/>
    <a:srgbClr val="2A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0" autoAdjust="0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272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9F73E-6514-484D-AED0-E616D39F262A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9CD6-88E5-CD48-85EC-E5CD2CA04F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5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145B-F161-7D41-B934-884A276EBA70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JJHJJJGJJ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7AD0-AAFD-B44E-AB2D-AFC78171623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914400" y="3966463"/>
            <a:ext cx="10363200" cy="1470025"/>
          </a:xfrm>
          <a:prstGeom prst="rect">
            <a:avLst/>
          </a:prstGeom>
        </p:spPr>
        <p:txBody>
          <a:bodyPr vert="horz" lIns="87276" tIns="43638" rIns="87276" bIns="43638" rtlCol="0" anchor="ctr"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RNP_FORUM_TELES-SAÚDE_2014_Apresentação-pptx_4;3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" y="0"/>
            <a:ext cx="12189779" cy="6858000"/>
          </a:xfrm>
          <a:prstGeom prst="rect">
            <a:avLst/>
          </a:prstGeom>
        </p:spPr>
      </p:pic>
      <p:sp>
        <p:nvSpPr>
          <p:cNvPr id="2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64192" y="4273428"/>
            <a:ext cx="8865593" cy="1360371"/>
          </a:xfrm>
          <a:prstGeom prst="rect">
            <a:avLst/>
          </a:prstGeom>
          <a:noFill/>
        </p:spPr>
        <p:txBody>
          <a:bodyPr lIns="80165" tIns="40083" rIns="80165" bIns="40083" anchor="ctr" anchorCtr="0">
            <a:normAutofit/>
          </a:bodyPr>
          <a:lstStyle>
            <a:lvl1pPr marL="0" indent="0" algn="ctr">
              <a:buNone/>
              <a:defRPr sz="3500" b="1" i="0" strike="noStrike" cap="none" normalizeH="0" baseline="0">
                <a:solidFill>
                  <a:srgbClr val="2A2A28"/>
                </a:solidFill>
                <a:latin typeface="Arial"/>
                <a:cs typeface="Arial Bold"/>
              </a:defRPr>
            </a:lvl1pPr>
            <a:lvl2pPr marL="400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3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41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9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57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6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  <a:t>Lorem ipsum dolor sit amet, </a:t>
            </a:r>
            <a:b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</a:br>
            <a: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  <a:t>consectetuer adipiscing elit.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10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" y="0"/>
            <a:ext cx="12189779" cy="6858000"/>
          </a:xfrm>
          <a:prstGeom prst="rect">
            <a:avLst/>
          </a:prstGeom>
        </p:spPr>
      </p:pic>
      <p:sp>
        <p:nvSpPr>
          <p:cNvPr id="12" name="Espaço Reservado para Texto 11"/>
          <p:cNvSpPr>
            <a:spLocks noGrp="1"/>
          </p:cNvSpPr>
          <p:nvPr>
            <p:ph type="body" sz="quarter" idx="21" hasCustomPrompt="1"/>
          </p:nvPr>
        </p:nvSpPr>
        <p:spPr>
          <a:xfrm>
            <a:off x="1672048" y="3598641"/>
            <a:ext cx="9973791" cy="1925997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15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erat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. Ut </a:t>
            </a:r>
            <a:r>
              <a:rPr lang="pt-BR" dirty="0" err="1" smtClean="0"/>
              <a:t>wisi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ad </a:t>
            </a:r>
            <a:r>
              <a:rPr lang="pt-BR" dirty="0" err="1" smtClean="0"/>
              <a:t>minim</a:t>
            </a:r>
            <a:r>
              <a:rPr lang="pt-BR" dirty="0" smtClean="0"/>
              <a:t> </a:t>
            </a:r>
            <a:r>
              <a:rPr lang="pt-BR" dirty="0" err="1" smtClean="0"/>
              <a:t>veniam</a:t>
            </a:r>
            <a:r>
              <a:rPr lang="pt-BR" dirty="0" smtClean="0"/>
              <a:t>.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22" hasCustomPrompt="1"/>
          </p:nvPr>
        </p:nvSpPr>
        <p:spPr>
          <a:xfrm>
            <a:off x="1671359" y="557108"/>
            <a:ext cx="9973791" cy="618821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Loren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23" hasCustomPrompt="1"/>
          </p:nvPr>
        </p:nvSpPr>
        <p:spPr>
          <a:xfrm>
            <a:off x="1672048" y="3118058"/>
            <a:ext cx="9973791" cy="480585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Loren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1" name="Espaço Reservado para Texto 11"/>
          <p:cNvSpPr>
            <a:spLocks noGrp="1"/>
          </p:cNvSpPr>
          <p:nvPr>
            <p:ph type="body" sz="quarter" idx="24" hasCustomPrompt="1"/>
          </p:nvPr>
        </p:nvSpPr>
        <p:spPr>
          <a:xfrm>
            <a:off x="1672048" y="1175928"/>
            <a:ext cx="9973791" cy="1658359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15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erat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. Ut </a:t>
            </a:r>
            <a:r>
              <a:rPr lang="pt-BR" dirty="0" err="1" smtClean="0"/>
              <a:t>wisi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ad </a:t>
            </a:r>
            <a:r>
              <a:rPr lang="pt-BR" dirty="0" err="1" smtClean="0"/>
              <a:t>minim</a:t>
            </a:r>
            <a:r>
              <a:rPr lang="pt-BR" dirty="0" smtClean="0"/>
              <a:t> </a:t>
            </a:r>
            <a:r>
              <a:rPr lang="pt-BR" dirty="0" err="1" smtClean="0"/>
              <a:t>veniam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15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NP_FORUM_TELES-SAÚDE_2014_Apresentação-pptx_4;3px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779" cy="6858000"/>
          </a:xfrm>
          <a:prstGeom prst="rect">
            <a:avLst/>
          </a:prstGeom>
        </p:spPr>
      </p:pic>
      <p:sp>
        <p:nvSpPr>
          <p:cNvPr id="17" name="Espaço Reservado para Texto 15"/>
          <p:cNvSpPr>
            <a:spLocks noGrp="1"/>
          </p:cNvSpPr>
          <p:nvPr>
            <p:ph type="body" sz="quarter" idx="20" hasCustomPrompt="1"/>
          </p:nvPr>
        </p:nvSpPr>
        <p:spPr>
          <a:xfrm>
            <a:off x="610874" y="3216486"/>
            <a:ext cx="10971532" cy="49065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1" i="0" baseline="0">
                <a:solidFill>
                  <a:srgbClr val="6A0D15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ALBERTVON GUSTFESON</a:t>
            </a:r>
            <a:endParaRPr lang="pt-BR" dirty="0"/>
          </a:p>
        </p:txBody>
      </p:sp>
      <p:sp>
        <p:nvSpPr>
          <p:cNvPr id="20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610874" y="3796035"/>
            <a:ext cx="10971532" cy="452280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0" i="0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Tel.: + 55.21.2274-2238 / Email: albert@rnp.com</a:t>
            </a:r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22" hasCustomPrompt="1"/>
          </p:nvPr>
        </p:nvSpPr>
        <p:spPr>
          <a:xfrm>
            <a:off x="610874" y="4322799"/>
            <a:ext cx="10971532" cy="101120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000" baseline="0"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Rua </a:t>
            </a:r>
            <a:r>
              <a:rPr lang="pt-BR" dirty="0" err="1" smtClean="0"/>
              <a:t>Saubara</a:t>
            </a:r>
            <a:r>
              <a:rPr lang="pt-BR" dirty="0" smtClean="0"/>
              <a:t>, 232 / Centro / </a:t>
            </a:r>
            <a:r>
              <a:rPr lang="pt-BR" dirty="0" err="1" smtClean="0"/>
              <a:t>Sl</a:t>
            </a:r>
            <a:r>
              <a:rPr lang="pt-BR" dirty="0" smtClean="0"/>
              <a:t> 392 / Rio de Janeiro / </a:t>
            </a:r>
            <a:r>
              <a:rPr lang="pt-BR" dirty="0" err="1" smtClean="0"/>
              <a:t>Cep</a:t>
            </a:r>
            <a:r>
              <a:rPr lang="pt-BR" dirty="0" smtClean="0"/>
              <a:t>: 22452.040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84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1EA24-2F99-426E-8ED7-3E23BB2B5ED0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E0923-4984-4E76-BB15-8B3350CF81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1EA24-2F99-426E-8ED7-3E23BB2B5ED0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E0923-4984-4E76-BB15-8B3350CF81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18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1EA24-2F99-426E-8ED7-3E23BB2B5ED0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E0923-4984-4E76-BB15-8B3350CF81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22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1EA24-2F99-426E-8ED7-3E23BB2B5ED0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E0923-4984-4E76-BB15-8B3350CF81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7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txStyles>
    <p:titleStyle>
      <a:lvl1pPr algn="ctr" defTabSz="43638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85" indent="-327285" algn="l" defTabSz="43638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119" indent="-272738" algn="l" defTabSz="43638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4363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43638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43638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Infraestrutura compartilhada para apoio à e-Ciência - rumo a uma </a:t>
            </a:r>
            <a:r>
              <a:rPr lang="pt-BR" dirty="0" err="1"/>
              <a:t>Ciberinfraestrutura</a:t>
            </a:r>
            <a:r>
              <a:rPr lang="pt-BR" dirty="0"/>
              <a:t> </a:t>
            </a:r>
            <a:r>
              <a:rPr lang="pt-BR" dirty="0" smtClean="0"/>
              <a:t>Brasileira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Michael Stanton - RNP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91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Compartilhamento</a:t>
            </a:r>
            <a:r>
              <a:rPr lang="en-US" dirty="0" smtClean="0"/>
              <a:t> de dados – </a:t>
            </a:r>
            <a:r>
              <a:rPr lang="en-US" dirty="0" err="1" smtClean="0"/>
              <a:t>normas</a:t>
            </a:r>
            <a:r>
              <a:rPr lang="en-US" dirty="0" smtClean="0"/>
              <a:t> –</a:t>
            </a:r>
            <a:br>
              <a:rPr lang="en-US" dirty="0" smtClean="0"/>
            </a:br>
            <a:r>
              <a:rPr lang="en-US" dirty="0" smtClean="0"/>
              <a:t>RDA é </a:t>
            </a:r>
            <a:r>
              <a:rPr lang="en-US" dirty="0" err="1" smtClean="0"/>
              <a:t>uma</a:t>
            </a:r>
            <a:r>
              <a:rPr lang="en-US" dirty="0" smtClean="0"/>
              <a:t> IETF para dados (</a:t>
            </a:r>
            <a:r>
              <a:rPr lang="en-US" dirty="0" err="1" smtClean="0"/>
              <a:t>desde</a:t>
            </a:r>
            <a:r>
              <a:rPr lang="en-US" dirty="0" smtClean="0"/>
              <a:t> 2013)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85" y="1578393"/>
            <a:ext cx="9864030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6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3484" y="269889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Conseguimos</a:t>
            </a:r>
            <a:r>
              <a:rPr lang="en-US" dirty="0" smtClean="0"/>
              <a:t> </a:t>
            </a:r>
            <a:r>
              <a:rPr lang="en-US" dirty="0" err="1" smtClean="0"/>
              <a:t>revolucionar</a:t>
            </a:r>
            <a:r>
              <a:rPr lang="en-US" dirty="0" smtClean="0"/>
              <a:t> </a:t>
            </a:r>
            <a:r>
              <a:rPr lang="en-US" dirty="0" err="1" smtClean="0"/>
              <a:t>Ciência</a:t>
            </a:r>
            <a:r>
              <a:rPr lang="en-US" dirty="0" smtClean="0"/>
              <a:t> e </a:t>
            </a:r>
            <a:r>
              <a:rPr lang="en-US" dirty="0" err="1" smtClean="0"/>
              <a:t>Engenharia</a:t>
            </a:r>
            <a:r>
              <a:rPr lang="en-US" dirty="0" smtClean="0"/>
              <a:t> no </a:t>
            </a:r>
            <a:r>
              <a:rPr lang="en-US" dirty="0" err="1" smtClean="0"/>
              <a:t>país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2014 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346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ço Reservado para Texto 43"/>
          <p:cNvSpPr>
            <a:spLocks noGrp="1"/>
          </p:cNvSpPr>
          <p:nvPr>
            <p:ph type="body" sz="quarter" idx="20"/>
          </p:nvPr>
        </p:nvSpPr>
        <p:spPr>
          <a:xfrm>
            <a:off x="1982156" y="3737186"/>
            <a:ext cx="8228649" cy="490651"/>
          </a:xfrm>
        </p:spPr>
        <p:txBody>
          <a:bodyPr/>
          <a:lstStyle/>
          <a:p>
            <a:r>
              <a:rPr lang="en-US" dirty="0" smtClean="0"/>
              <a:t>Michael Stanton</a:t>
            </a:r>
            <a:endParaRPr lang="pt-BR" dirty="0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21"/>
          </p:nvPr>
        </p:nvSpPr>
        <p:spPr>
          <a:xfrm>
            <a:off x="1982156" y="4227835"/>
            <a:ext cx="8228649" cy="452280"/>
          </a:xfrm>
        </p:spPr>
        <p:txBody>
          <a:bodyPr/>
          <a:lstStyle/>
          <a:p>
            <a:r>
              <a:rPr lang="en-US" dirty="0" smtClean="0"/>
              <a:t>michael@rnp.br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9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Ciclo de </a:t>
            </a:r>
            <a:r>
              <a:rPr lang="pt-BR" dirty="0" smtClean="0"/>
              <a:t>Investigação de </a:t>
            </a:r>
            <a:r>
              <a:rPr lang="pt-BR" dirty="0" smtClean="0"/>
              <a:t>Dados Brutos a Informação </a:t>
            </a:r>
            <a:r>
              <a:rPr lang="pt-BR" dirty="0" smtClean="0"/>
              <a:t>Útil </a:t>
            </a:r>
            <a:endParaRPr lang="pt-BR" dirty="0" smtClean="0"/>
          </a:p>
        </p:txBody>
      </p:sp>
      <p:sp>
        <p:nvSpPr>
          <p:cNvPr id="162870" name="Oval 54"/>
          <p:cNvSpPr>
            <a:spLocks noChangeArrowheads="1"/>
          </p:cNvSpPr>
          <p:nvPr/>
        </p:nvSpPr>
        <p:spPr bwMode="auto">
          <a:xfrm>
            <a:off x="2206626" y="5078996"/>
            <a:ext cx="2663825" cy="647700"/>
          </a:xfrm>
          <a:prstGeom prst="ellipse">
            <a:avLst/>
          </a:prstGeom>
          <a:solidFill>
            <a:srgbClr val="0000FF">
              <a:alpha val="1803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/>
              <a:t>Previsão / Validação</a:t>
            </a:r>
          </a:p>
        </p:txBody>
      </p:sp>
      <p:sp>
        <p:nvSpPr>
          <p:cNvPr id="162871" name="AutoShape 55"/>
          <p:cNvSpPr>
            <a:spLocks noChangeArrowheads="1"/>
          </p:cNvSpPr>
          <p:nvPr/>
        </p:nvSpPr>
        <p:spPr bwMode="auto">
          <a:xfrm>
            <a:off x="4960938" y="3139072"/>
            <a:ext cx="717550" cy="644525"/>
          </a:xfrm>
          <a:prstGeom prst="rightArrow">
            <a:avLst>
              <a:gd name="adj1" fmla="val 50000"/>
              <a:gd name="adj2" fmla="val 278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00"/>
              </a:solidFill>
            </a:endParaRPr>
          </a:p>
        </p:txBody>
      </p:sp>
      <p:sp>
        <p:nvSpPr>
          <p:cNvPr id="162873" name="AutoShape 57"/>
          <p:cNvSpPr>
            <a:spLocks noChangeArrowheads="1"/>
          </p:cNvSpPr>
          <p:nvPr/>
        </p:nvSpPr>
        <p:spPr bwMode="auto">
          <a:xfrm rot="5400000">
            <a:off x="6780213" y="4107446"/>
            <a:ext cx="717550" cy="644525"/>
          </a:xfrm>
          <a:prstGeom prst="rightArrow">
            <a:avLst>
              <a:gd name="adj1" fmla="val 50000"/>
              <a:gd name="adj2" fmla="val 278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00"/>
              </a:solidFill>
            </a:endParaRPr>
          </a:p>
        </p:txBody>
      </p:sp>
      <p:sp>
        <p:nvSpPr>
          <p:cNvPr id="162874" name="AutoShape 58"/>
          <p:cNvSpPr>
            <a:spLocks noChangeArrowheads="1"/>
          </p:cNvSpPr>
          <p:nvPr/>
        </p:nvSpPr>
        <p:spPr bwMode="auto">
          <a:xfrm flipH="1">
            <a:off x="5016500" y="5078997"/>
            <a:ext cx="717550" cy="644525"/>
          </a:xfrm>
          <a:prstGeom prst="rightArrow">
            <a:avLst>
              <a:gd name="adj1" fmla="val 50000"/>
              <a:gd name="adj2" fmla="val 278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00"/>
              </a:solidFill>
            </a:endParaRPr>
          </a:p>
        </p:txBody>
      </p:sp>
      <p:sp>
        <p:nvSpPr>
          <p:cNvPr id="162875" name="AutoShape 59"/>
          <p:cNvSpPr>
            <a:spLocks noChangeArrowheads="1"/>
          </p:cNvSpPr>
          <p:nvPr/>
        </p:nvSpPr>
        <p:spPr bwMode="auto">
          <a:xfrm rot="16200000" flipV="1">
            <a:off x="2676526" y="4148722"/>
            <a:ext cx="1012825" cy="644525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00"/>
              </a:solidFill>
            </a:endParaRPr>
          </a:p>
        </p:txBody>
      </p:sp>
      <p:sp>
        <p:nvSpPr>
          <p:cNvPr id="162876" name="AutoShape 60"/>
          <p:cNvSpPr>
            <a:spLocks noChangeArrowheads="1"/>
          </p:cNvSpPr>
          <p:nvPr/>
        </p:nvSpPr>
        <p:spPr bwMode="auto">
          <a:xfrm rot="5400000">
            <a:off x="3397251" y="4221746"/>
            <a:ext cx="1003300" cy="644525"/>
          </a:xfrm>
          <a:prstGeom prst="rightArrow">
            <a:avLst>
              <a:gd name="adj1" fmla="val 50000"/>
              <a:gd name="adj2" fmla="val 3891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pt-BR">
              <a:solidFill>
                <a:srgbClr val="FFFF00"/>
              </a:solidFill>
            </a:endParaRPr>
          </a:p>
        </p:txBody>
      </p:sp>
      <p:grpSp>
        <p:nvGrpSpPr>
          <p:cNvPr id="22537" name="Group 102"/>
          <p:cNvGrpSpPr>
            <a:grpSpLocks/>
          </p:cNvGrpSpPr>
          <p:nvPr/>
        </p:nvGrpSpPr>
        <p:grpSpPr bwMode="auto">
          <a:xfrm>
            <a:off x="4244975" y="5575883"/>
            <a:ext cx="185738" cy="215900"/>
            <a:chOff x="1895" y="3220"/>
            <a:chExt cx="117" cy="136"/>
          </a:xfrm>
        </p:grpSpPr>
        <p:sp>
          <p:nvSpPr>
            <p:cNvPr id="22552" name="Freeform 83"/>
            <p:cNvSpPr>
              <a:spLocks/>
            </p:cNvSpPr>
            <p:nvPr/>
          </p:nvSpPr>
          <p:spPr bwMode="auto">
            <a:xfrm>
              <a:off x="1950" y="3290"/>
              <a:ext cx="26" cy="23"/>
            </a:xfrm>
            <a:custGeom>
              <a:avLst/>
              <a:gdLst>
                <a:gd name="T0" fmla="*/ 9 w 53"/>
                <a:gd name="T1" fmla="*/ 11 h 48"/>
                <a:gd name="T2" fmla="*/ 13 w 53"/>
                <a:gd name="T3" fmla="*/ 6 h 48"/>
                <a:gd name="T4" fmla="*/ 3 w 53"/>
                <a:gd name="T5" fmla="*/ 0 h 48"/>
                <a:gd name="T6" fmla="*/ 0 w 53"/>
                <a:gd name="T7" fmla="*/ 5 h 48"/>
                <a:gd name="T8" fmla="*/ 9 w 53"/>
                <a:gd name="T9" fmla="*/ 1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8"/>
                  </a:moveTo>
                  <a:lnTo>
                    <a:pt x="53" y="24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2553" name="Freeform 84"/>
            <p:cNvSpPr>
              <a:spLocks/>
            </p:cNvSpPr>
            <p:nvPr/>
          </p:nvSpPr>
          <p:spPr bwMode="auto">
            <a:xfrm>
              <a:off x="1915" y="3268"/>
              <a:ext cx="26" cy="23"/>
            </a:xfrm>
            <a:custGeom>
              <a:avLst/>
              <a:gdLst>
                <a:gd name="T0" fmla="*/ 10 w 53"/>
                <a:gd name="T1" fmla="*/ 11 h 47"/>
                <a:gd name="T2" fmla="*/ 13 w 53"/>
                <a:gd name="T3" fmla="*/ 6 h 47"/>
                <a:gd name="T4" fmla="*/ 3 w 53"/>
                <a:gd name="T5" fmla="*/ 0 h 47"/>
                <a:gd name="T6" fmla="*/ 0 w 53"/>
                <a:gd name="T7" fmla="*/ 5 h 47"/>
                <a:gd name="T8" fmla="*/ 10 w 53"/>
                <a:gd name="T9" fmla="*/ 1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7"/>
                <a:gd name="T17" fmla="*/ 53 w 53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7">
                  <a:moveTo>
                    <a:pt x="40" y="47"/>
                  </a:moveTo>
                  <a:lnTo>
                    <a:pt x="53" y="25"/>
                  </a:lnTo>
                  <a:lnTo>
                    <a:pt x="15" y="0"/>
                  </a:lnTo>
                  <a:lnTo>
                    <a:pt x="0" y="22"/>
                  </a:lnTo>
                  <a:lnTo>
                    <a:pt x="4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2554" name="Freeform 85"/>
            <p:cNvSpPr>
              <a:spLocks/>
            </p:cNvSpPr>
            <p:nvPr/>
          </p:nvSpPr>
          <p:spPr bwMode="auto">
            <a:xfrm>
              <a:off x="1996" y="3262"/>
              <a:ext cx="16" cy="24"/>
            </a:xfrm>
            <a:custGeom>
              <a:avLst/>
              <a:gdLst>
                <a:gd name="T0" fmla="*/ 2 w 31"/>
                <a:gd name="T1" fmla="*/ 12 h 48"/>
                <a:gd name="T2" fmla="*/ 8 w 31"/>
                <a:gd name="T3" fmla="*/ 12 h 48"/>
                <a:gd name="T4" fmla="*/ 7 w 31"/>
                <a:gd name="T5" fmla="*/ 0 h 48"/>
                <a:gd name="T6" fmla="*/ 0 w 31"/>
                <a:gd name="T7" fmla="*/ 1 h 48"/>
                <a:gd name="T8" fmla="*/ 2 w 31"/>
                <a:gd name="T9" fmla="*/ 1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8"/>
                <a:gd name="T17" fmla="*/ 31 w 31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8">
                  <a:moveTo>
                    <a:pt x="5" y="48"/>
                  </a:moveTo>
                  <a:lnTo>
                    <a:pt x="31" y="45"/>
                  </a:lnTo>
                  <a:lnTo>
                    <a:pt x="26" y="0"/>
                  </a:lnTo>
                  <a:lnTo>
                    <a:pt x="0" y="2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2555" name="Freeform 86"/>
            <p:cNvSpPr>
              <a:spLocks/>
            </p:cNvSpPr>
            <p:nvPr/>
          </p:nvSpPr>
          <p:spPr bwMode="auto">
            <a:xfrm>
              <a:off x="1992" y="3220"/>
              <a:ext cx="16" cy="25"/>
            </a:xfrm>
            <a:custGeom>
              <a:avLst/>
              <a:gdLst>
                <a:gd name="T0" fmla="*/ 2 w 31"/>
                <a:gd name="T1" fmla="*/ 13 h 48"/>
                <a:gd name="T2" fmla="*/ 8 w 31"/>
                <a:gd name="T3" fmla="*/ 12 h 48"/>
                <a:gd name="T4" fmla="*/ 7 w 31"/>
                <a:gd name="T5" fmla="*/ 0 h 48"/>
                <a:gd name="T6" fmla="*/ 0 w 31"/>
                <a:gd name="T7" fmla="*/ 1 h 48"/>
                <a:gd name="T8" fmla="*/ 2 w 31"/>
                <a:gd name="T9" fmla="*/ 13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8"/>
                <a:gd name="T17" fmla="*/ 31 w 31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8">
                  <a:moveTo>
                    <a:pt x="5" y="48"/>
                  </a:moveTo>
                  <a:lnTo>
                    <a:pt x="31" y="45"/>
                  </a:lnTo>
                  <a:lnTo>
                    <a:pt x="26" y="0"/>
                  </a:lnTo>
                  <a:lnTo>
                    <a:pt x="0" y="2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2556" name="Freeform 87"/>
            <p:cNvSpPr>
              <a:spLocks/>
            </p:cNvSpPr>
            <p:nvPr/>
          </p:nvSpPr>
          <p:spPr bwMode="auto">
            <a:xfrm>
              <a:off x="1936" y="3337"/>
              <a:ext cx="24" cy="15"/>
            </a:xfrm>
            <a:custGeom>
              <a:avLst/>
              <a:gdLst>
                <a:gd name="T0" fmla="*/ 12 w 48"/>
                <a:gd name="T1" fmla="*/ 6 h 31"/>
                <a:gd name="T2" fmla="*/ 12 w 48"/>
                <a:gd name="T3" fmla="*/ 0 h 31"/>
                <a:gd name="T4" fmla="*/ 0 w 48"/>
                <a:gd name="T5" fmla="*/ 1 h 31"/>
                <a:gd name="T6" fmla="*/ 1 w 48"/>
                <a:gd name="T7" fmla="*/ 7 h 31"/>
                <a:gd name="T8" fmla="*/ 12 w 48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48" y="26"/>
                  </a:moveTo>
                  <a:lnTo>
                    <a:pt x="46" y="0"/>
                  </a:lnTo>
                  <a:lnTo>
                    <a:pt x="0" y="4"/>
                  </a:lnTo>
                  <a:lnTo>
                    <a:pt x="4" y="31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22557" name="Freeform 88"/>
            <p:cNvSpPr>
              <a:spLocks/>
            </p:cNvSpPr>
            <p:nvPr/>
          </p:nvSpPr>
          <p:spPr bwMode="auto">
            <a:xfrm>
              <a:off x="1895" y="3341"/>
              <a:ext cx="24" cy="15"/>
            </a:xfrm>
            <a:custGeom>
              <a:avLst/>
              <a:gdLst>
                <a:gd name="T0" fmla="*/ 12 w 48"/>
                <a:gd name="T1" fmla="*/ 6 h 31"/>
                <a:gd name="T2" fmla="*/ 12 w 48"/>
                <a:gd name="T3" fmla="*/ 0 h 31"/>
                <a:gd name="T4" fmla="*/ 0 w 48"/>
                <a:gd name="T5" fmla="*/ 1 h 31"/>
                <a:gd name="T6" fmla="*/ 1 w 48"/>
                <a:gd name="T7" fmla="*/ 7 h 31"/>
                <a:gd name="T8" fmla="*/ 12 w 48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1"/>
                <a:gd name="T17" fmla="*/ 48 w 4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1">
                  <a:moveTo>
                    <a:pt x="48" y="26"/>
                  </a:moveTo>
                  <a:lnTo>
                    <a:pt x="45" y="0"/>
                  </a:lnTo>
                  <a:lnTo>
                    <a:pt x="0" y="4"/>
                  </a:lnTo>
                  <a:lnTo>
                    <a:pt x="3" y="31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</p:grpSp>
      <p:pic>
        <p:nvPicPr>
          <p:cNvPr id="162907" name="Picture 91" descr="MCj039702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583822"/>
            <a:ext cx="742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911" name="Text Box 95"/>
          <p:cNvSpPr txBox="1">
            <a:spLocks noChangeArrowheads="1"/>
          </p:cNvSpPr>
          <p:nvPr/>
        </p:nvSpPr>
        <p:spPr bwMode="auto">
          <a:xfrm>
            <a:off x="3432175" y="4575759"/>
            <a:ext cx="14539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5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</a:p>
        </p:txBody>
      </p:sp>
      <p:grpSp>
        <p:nvGrpSpPr>
          <p:cNvPr id="22540" name="Group 99"/>
          <p:cNvGrpSpPr>
            <a:grpSpLocks/>
          </p:cNvGrpSpPr>
          <p:nvPr/>
        </p:nvGrpSpPr>
        <p:grpSpPr bwMode="auto">
          <a:xfrm>
            <a:off x="2316163" y="1767472"/>
            <a:ext cx="2444750" cy="2162175"/>
            <a:chOff x="680" y="821"/>
            <a:chExt cx="1540" cy="1362"/>
          </a:xfrm>
        </p:grpSpPr>
        <p:sp>
          <p:nvSpPr>
            <p:cNvPr id="22550" name="AutoShape 56"/>
            <p:cNvSpPr>
              <a:spLocks noChangeArrowheads="1"/>
            </p:cNvSpPr>
            <p:nvPr/>
          </p:nvSpPr>
          <p:spPr bwMode="auto">
            <a:xfrm>
              <a:off x="680" y="1592"/>
              <a:ext cx="1540" cy="591"/>
            </a:xfrm>
            <a:custGeom>
              <a:avLst/>
              <a:gdLst>
                <a:gd name="T0" fmla="*/ 7 w 21600"/>
                <a:gd name="T1" fmla="*/ 0 h 21600"/>
                <a:gd name="T2" fmla="*/ 4 w 21600"/>
                <a:gd name="T3" fmla="*/ 0 h 21600"/>
                <a:gd name="T4" fmla="*/ 1 w 21600"/>
                <a:gd name="T5" fmla="*/ 0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2 w 21600"/>
                <a:gd name="T13" fmla="*/ 4495 h 21600"/>
                <a:gd name="T14" fmla="*/ 17098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>
                <a:alpha val="1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 b="1"/>
            </a:p>
            <a:p>
              <a:pPr algn="ctr" eaLnBrk="1" hangingPunct="1"/>
              <a:r>
                <a:rPr lang="pt-BR" altLang="pt-BR" b="1"/>
                <a:t>Assimilação de</a:t>
              </a:r>
            </a:p>
            <a:p>
              <a:pPr algn="ctr" eaLnBrk="1" hangingPunct="1"/>
              <a:r>
                <a:rPr lang="pt-BR" altLang="pt-BR" b="1"/>
                <a:t> Dados</a:t>
              </a:r>
            </a:p>
            <a:p>
              <a:pPr algn="ctr" eaLnBrk="1" hangingPunct="1"/>
              <a:endParaRPr lang="pt-BR" altLang="pt-BR"/>
            </a:p>
          </p:txBody>
        </p:sp>
        <p:pic>
          <p:nvPicPr>
            <p:cNvPr id="22551" name="Picture 96" descr="MCj02871210000[2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821"/>
              <a:ext cx="772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880101" y="2199272"/>
            <a:ext cx="4537075" cy="1622425"/>
            <a:chOff x="2925" y="1093"/>
            <a:chExt cx="2858" cy="1022"/>
          </a:xfrm>
        </p:grpSpPr>
        <p:sp>
          <p:nvSpPr>
            <p:cNvPr id="22547" name="Oval 52"/>
            <p:cNvSpPr>
              <a:spLocks noChangeArrowheads="1"/>
            </p:cNvSpPr>
            <p:nvPr/>
          </p:nvSpPr>
          <p:spPr bwMode="auto">
            <a:xfrm>
              <a:off x="2925" y="1661"/>
              <a:ext cx="1678" cy="454"/>
            </a:xfrm>
            <a:prstGeom prst="ellipse">
              <a:avLst/>
            </a:prstGeom>
            <a:solidFill>
              <a:srgbClr val="0000FF">
                <a:alpha val="1803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/>
                <a:t>Análise da Informação</a:t>
              </a:r>
            </a:p>
          </p:txBody>
        </p:sp>
        <p:pic>
          <p:nvPicPr>
            <p:cNvPr id="22548" name="Picture 63" descr="MCj0293710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" y="1093"/>
              <a:ext cx="636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9" name="Text Box 97"/>
            <p:cNvSpPr txBox="1">
              <a:spLocks noChangeArrowheads="1"/>
            </p:cNvSpPr>
            <p:nvPr/>
          </p:nvSpPr>
          <p:spPr bwMode="auto">
            <a:xfrm>
              <a:off x="3883" y="1207"/>
              <a:ext cx="190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/>
                <a:t>Mineração de Dados</a:t>
              </a:r>
            </a:p>
            <a:p>
              <a:pPr eaLnBrk="1" hangingPunct="1"/>
              <a:r>
                <a:rPr lang="pt-BR" altLang="pt-BR" sz="1400" b="1"/>
                <a:t>Visualizações</a:t>
              </a:r>
            </a:p>
          </p:txBody>
        </p:sp>
      </p:grp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6024564" y="4439234"/>
            <a:ext cx="3690937" cy="1438275"/>
            <a:chOff x="2835" y="2504"/>
            <a:chExt cx="2325" cy="906"/>
          </a:xfrm>
        </p:grpSpPr>
        <p:grpSp>
          <p:nvGrpSpPr>
            <p:cNvPr id="22543" name="Group 101"/>
            <p:cNvGrpSpPr>
              <a:grpSpLocks/>
            </p:cNvGrpSpPr>
            <p:nvPr/>
          </p:nvGrpSpPr>
          <p:grpSpPr bwMode="auto">
            <a:xfrm>
              <a:off x="2835" y="2504"/>
              <a:ext cx="2098" cy="811"/>
              <a:chOff x="3016" y="2504"/>
              <a:chExt cx="2098" cy="811"/>
            </a:xfrm>
          </p:grpSpPr>
          <p:sp>
            <p:nvSpPr>
              <p:cNvPr id="22545" name="Oval 53"/>
              <p:cNvSpPr>
                <a:spLocks noChangeArrowheads="1"/>
              </p:cNvSpPr>
              <p:nvPr/>
            </p:nvSpPr>
            <p:spPr bwMode="auto">
              <a:xfrm>
                <a:off x="3016" y="2907"/>
                <a:ext cx="1498" cy="408"/>
              </a:xfrm>
              <a:prstGeom prst="ellipse">
                <a:avLst/>
              </a:prstGeom>
              <a:solidFill>
                <a:srgbClr val="0000FF">
                  <a:alpha val="18039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b="1"/>
                  <a:t>Modelagem</a:t>
                </a:r>
              </a:p>
            </p:txBody>
          </p:sp>
          <p:pic>
            <p:nvPicPr>
              <p:cNvPr id="22546" name="Picture 67" descr="MCj02919400000[1]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0" y="2504"/>
                <a:ext cx="874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544" name="Text Box 107"/>
            <p:cNvSpPr txBox="1">
              <a:spLocks noChangeArrowheads="1"/>
            </p:cNvSpPr>
            <p:nvPr/>
          </p:nvSpPr>
          <p:spPr bwMode="auto">
            <a:xfrm>
              <a:off x="3696" y="3249"/>
              <a:ext cx="146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/>
                <a:t>Simulações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7319964" y="6304547"/>
            <a:ext cx="469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Marcio</a:t>
            </a:r>
            <a:r>
              <a:rPr lang="en-US" sz="2800" dirty="0" smtClean="0"/>
              <a:t> </a:t>
            </a:r>
            <a:r>
              <a:rPr lang="en-US" sz="2800" dirty="0" err="1" smtClean="0"/>
              <a:t>Faerman</a:t>
            </a:r>
            <a:r>
              <a:rPr lang="en-US" sz="2800" dirty="0" smtClean="0"/>
              <a:t>, RNP, 2007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015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16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6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16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70" grpId="0" animBg="1"/>
      <p:bldP spid="162871" grpId="0" animBg="1"/>
      <p:bldP spid="162873" grpId="0" animBg="1"/>
      <p:bldP spid="162874" grpId="0" animBg="1"/>
      <p:bldP spid="162875" grpId="0" animBg="1"/>
      <p:bldP spid="162876" grpId="0" animBg="1"/>
      <p:bldP spid="1629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95" y="0"/>
            <a:ext cx="10543853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732168" y="258465"/>
            <a:ext cx="1459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2002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40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54" y="2012600"/>
            <a:ext cx="10704555" cy="43881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732168" y="258465"/>
            <a:ext cx="1459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2003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741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Infraestruturas</a:t>
            </a:r>
            <a:r>
              <a:rPr lang="en-US" sz="4000" dirty="0" smtClean="0"/>
              <a:t> de </a:t>
            </a:r>
            <a:r>
              <a:rPr lang="en-US" sz="4000" dirty="0" err="1" smtClean="0"/>
              <a:t>pesquisa</a:t>
            </a:r>
            <a:r>
              <a:rPr lang="en-US" sz="4000" dirty="0" smtClean="0"/>
              <a:t> – as </a:t>
            </a:r>
            <a:r>
              <a:rPr lang="en-US" sz="4000" dirty="0" err="1" smtClean="0"/>
              <a:t>fontes</a:t>
            </a:r>
            <a:r>
              <a:rPr lang="en-US" sz="4000" dirty="0" smtClean="0"/>
              <a:t> dos dados</a:t>
            </a:r>
            <a:endParaRPr lang="pt-BR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1" y="1793208"/>
            <a:ext cx="10595871" cy="382052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342147" y="5897161"/>
            <a:ext cx="8518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Figure 2: ESFRI roadmap Infrastructures distributed by thematic areas  (2013)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 smtClean="0"/>
              <a:t>ESFRI = European </a:t>
            </a:r>
            <a:r>
              <a:rPr lang="en-US" b="1" dirty="0"/>
              <a:t>Strategy Forum</a:t>
            </a:r>
            <a:r>
              <a:rPr lang="en-US" dirty="0"/>
              <a:t> on </a:t>
            </a:r>
            <a:r>
              <a:rPr lang="en-US" b="1" dirty="0"/>
              <a:t>Research Infrastructures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822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Infraestruturas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exemplos</a:t>
            </a:r>
            <a:r>
              <a:rPr lang="en-US" dirty="0" smtClean="0"/>
              <a:t> </a:t>
            </a:r>
            <a:r>
              <a:rPr lang="en-US" dirty="0" err="1" smtClean="0"/>
              <a:t>tradicionais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Física</a:t>
            </a:r>
            <a:r>
              <a:rPr lang="en-US" dirty="0" smtClean="0"/>
              <a:t>							LHC (CH)</a:t>
            </a:r>
          </a:p>
          <a:p>
            <a:r>
              <a:rPr lang="en-US" dirty="0" err="1" smtClean="0"/>
              <a:t>Astrofísica</a:t>
            </a:r>
            <a:r>
              <a:rPr lang="en-US" dirty="0" smtClean="0"/>
              <a:t>					ESO, LSST (Chile), SKA (AU e ZA)</a:t>
            </a:r>
          </a:p>
          <a:p>
            <a:r>
              <a:rPr lang="en-US" dirty="0" err="1" smtClean="0"/>
              <a:t>Clima</a:t>
            </a:r>
            <a:r>
              <a:rPr lang="en-US" dirty="0"/>
              <a:t> </a:t>
            </a:r>
            <a:r>
              <a:rPr lang="en-US" dirty="0" smtClean="0"/>
              <a:t>e Tempo			CPTEC/INPE</a:t>
            </a:r>
          </a:p>
          <a:p>
            <a:r>
              <a:rPr lang="en-US" dirty="0" err="1" smtClean="0"/>
              <a:t>Observação</a:t>
            </a:r>
            <a:r>
              <a:rPr lang="en-US" dirty="0" smtClean="0"/>
              <a:t> da Terra	INPE</a:t>
            </a:r>
          </a:p>
          <a:p>
            <a:r>
              <a:rPr lang="en-US" dirty="0" smtClean="0"/>
              <a:t>Luz </a:t>
            </a:r>
            <a:r>
              <a:rPr lang="en-US" dirty="0" err="1" smtClean="0"/>
              <a:t>Síncrotron</a:t>
            </a:r>
            <a:r>
              <a:rPr lang="en-US" dirty="0" smtClean="0"/>
              <a:t>				CNPEM</a:t>
            </a:r>
          </a:p>
          <a:p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Genômica</a:t>
            </a:r>
            <a:r>
              <a:rPr lang="en-US" dirty="0" smtClean="0"/>
              <a:t>		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lugares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51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Infraestruturas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r>
              <a:rPr lang="en-US" dirty="0" smtClean="0"/>
              <a:t> – </a:t>
            </a:r>
            <a:r>
              <a:rPr lang="en-US" dirty="0" err="1" smtClean="0"/>
              <a:t>exemplos</a:t>
            </a:r>
            <a:r>
              <a:rPr lang="en-US" dirty="0" smtClean="0"/>
              <a:t> </a:t>
            </a:r>
            <a:r>
              <a:rPr lang="en-US" dirty="0" err="1" smtClean="0"/>
              <a:t>novos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		Web,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endParaRPr lang="en-US" dirty="0" smtClean="0"/>
          </a:p>
          <a:p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sensores</a:t>
            </a:r>
            <a:endParaRPr lang="en-US" dirty="0" smtClean="0"/>
          </a:p>
          <a:p>
            <a:r>
              <a:rPr lang="en-US" dirty="0" err="1" smtClean="0"/>
              <a:t>Testbeds</a:t>
            </a:r>
            <a:r>
              <a:rPr lang="en-US" dirty="0" smtClean="0"/>
              <a:t>		</a:t>
            </a:r>
            <a:r>
              <a:rPr lang="en-US" dirty="0" err="1" smtClean="0"/>
              <a:t>p.ex</a:t>
            </a:r>
            <a:r>
              <a:rPr lang="en-US" dirty="0" smtClean="0"/>
              <a:t>. Internet do </a:t>
            </a:r>
            <a:r>
              <a:rPr lang="en-US" dirty="0" err="1" smtClean="0"/>
              <a:t>Futuro</a:t>
            </a:r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25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TICs: </a:t>
            </a:r>
            <a:br>
              <a:rPr lang="en-US" dirty="0" smtClean="0"/>
            </a:br>
            <a:r>
              <a:rPr lang="en-US" dirty="0" err="1" smtClean="0"/>
              <a:t>computação</a:t>
            </a:r>
            <a:r>
              <a:rPr lang="en-US" dirty="0" smtClean="0"/>
              <a:t>, </a:t>
            </a:r>
            <a:r>
              <a:rPr lang="en-US" dirty="0" err="1" smtClean="0"/>
              <a:t>armazenamento</a:t>
            </a:r>
            <a:r>
              <a:rPr lang="en-US" dirty="0" smtClean="0"/>
              <a:t>, HPC, </a:t>
            </a:r>
            <a:r>
              <a:rPr lang="en-US" dirty="0" err="1" smtClean="0"/>
              <a:t>redes</a:t>
            </a:r>
            <a:r>
              <a:rPr lang="en-US" dirty="0" smtClean="0"/>
              <a:t>, </a:t>
            </a:r>
            <a:r>
              <a:rPr lang="en-US" dirty="0" err="1" smtClean="0"/>
              <a:t>nuvem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Recursos</a:t>
            </a:r>
            <a:r>
              <a:rPr lang="en-US" dirty="0" smtClean="0"/>
              <a:t> para </a:t>
            </a:r>
            <a:r>
              <a:rPr lang="en-US" dirty="0" err="1" smtClean="0"/>
              <a:t>análise</a:t>
            </a:r>
            <a:r>
              <a:rPr lang="en-US" dirty="0" smtClean="0"/>
              <a:t> de dados: </a:t>
            </a:r>
          </a:p>
          <a:p>
            <a:r>
              <a:rPr lang="en-US" dirty="0" err="1"/>
              <a:t>HEPGrid</a:t>
            </a:r>
            <a:r>
              <a:rPr lang="en-US" dirty="0"/>
              <a:t> (UERJ), SPRACE (UNESP), WLCG (CBPF</a:t>
            </a:r>
            <a:r>
              <a:rPr lang="en-US" dirty="0" smtClean="0"/>
              <a:t>) para LHC</a:t>
            </a:r>
          </a:p>
          <a:p>
            <a:r>
              <a:rPr lang="en-US" dirty="0" smtClean="0"/>
              <a:t>CDCs da RNP</a:t>
            </a:r>
          </a:p>
          <a:p>
            <a:r>
              <a:rPr lang="en-US" dirty="0" err="1" smtClean="0"/>
              <a:t>Supercomputador</a:t>
            </a:r>
            <a:r>
              <a:rPr lang="en-US" dirty="0" smtClean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 do LNCC</a:t>
            </a:r>
          </a:p>
          <a:p>
            <a:r>
              <a:rPr lang="en-US" dirty="0" err="1" smtClean="0"/>
              <a:t>Rede</a:t>
            </a:r>
            <a:r>
              <a:rPr lang="en-US" dirty="0" smtClean="0"/>
              <a:t>(s) da RNP (</a:t>
            </a:r>
            <a:r>
              <a:rPr lang="en-US" dirty="0" err="1" smtClean="0"/>
              <a:t>nacional</a:t>
            </a:r>
            <a:r>
              <a:rPr lang="en-US" dirty="0" smtClean="0"/>
              <a:t>, </a:t>
            </a:r>
            <a:r>
              <a:rPr lang="en-US" dirty="0" err="1" smtClean="0"/>
              <a:t>internacionais</a:t>
            </a:r>
            <a:r>
              <a:rPr lang="en-US" dirty="0" smtClean="0"/>
              <a:t>, </a:t>
            </a:r>
            <a:r>
              <a:rPr lang="en-US" dirty="0" err="1" smtClean="0"/>
              <a:t>metropolitanas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Redes</a:t>
            </a:r>
            <a:r>
              <a:rPr lang="en-US" dirty="0" smtClean="0"/>
              <a:t> de campus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obstáculo</a:t>
            </a:r>
            <a:r>
              <a:rPr lang="en-US" dirty="0" smtClean="0"/>
              <a:t>??  (DMZ </a:t>
            </a:r>
            <a:r>
              <a:rPr lang="en-US" dirty="0" err="1" smtClean="0"/>
              <a:t>Científica</a:t>
            </a:r>
            <a:r>
              <a:rPr lang="en-US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518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genérica DMZ Científica</a:t>
            </a:r>
            <a:endParaRPr lang="pt-BR" dirty="0"/>
          </a:p>
        </p:txBody>
      </p:sp>
      <p:pic>
        <p:nvPicPr>
          <p:cNvPr id="1026" name="Picture 2" descr="https://wiki.rnp.br/download/attachments/72520701/arquitetura_sdmz.png?version=1&amp;modificationDate=140865282500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82" y="2534087"/>
            <a:ext cx="6842633" cy="39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7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 algn="l">
          <a:buNone/>
          <a:defRPr sz="1600" dirty="0" smtClean="0">
            <a:solidFill>
              <a:srgbClr val="2A2A28"/>
            </a:solidFill>
            <a:latin typeface="Myriad Pro"/>
            <a:cs typeface="Myriad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157</Words>
  <Application>Microsoft Office PowerPoint</Application>
  <PresentationFormat>Widescreen</PresentationFormat>
  <Paragraphs>43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Bold</vt:lpstr>
      <vt:lpstr>Calibri</vt:lpstr>
      <vt:lpstr>Myriad Pro</vt:lpstr>
      <vt:lpstr>Wingdings 2</vt:lpstr>
      <vt:lpstr>Office Theme</vt:lpstr>
      <vt:lpstr>Apresentação do PowerPoint</vt:lpstr>
      <vt:lpstr>Ciclo de Investigação de Dados Brutos a Informação Útil </vt:lpstr>
      <vt:lpstr>Apresentação do PowerPoint</vt:lpstr>
      <vt:lpstr>Apresentação do PowerPoint</vt:lpstr>
      <vt:lpstr>Infraestruturas de pesquisa – as fontes dos dados</vt:lpstr>
      <vt:lpstr>Infraestruturas de pesquisa exemplos tradicionais</vt:lpstr>
      <vt:lpstr>Infraestruturas de pesquisa – exemplos novos</vt:lpstr>
      <vt:lpstr>TICs:  computação, armazenamento, HPC, redes, nuvem</vt:lpstr>
      <vt:lpstr>Arquitetura genérica DMZ Científica</vt:lpstr>
      <vt:lpstr>Compartilhamento de dados – normas – RDA é uma IETF para dados (desde 2013)</vt:lpstr>
      <vt:lpstr>Conseguimos revolucionar Ciência e Engenharia no país em 2014 ?</vt:lpstr>
      <vt:lpstr>Apresentação do PowerPoint</vt:lpstr>
    </vt:vector>
  </TitlesOfParts>
  <Company>K360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 consectetuer adipiscing elit.</dc:title>
  <dc:creator>Ronan Verling</dc:creator>
  <cp:lastModifiedBy>michael stanton</cp:lastModifiedBy>
  <cp:revision>51</cp:revision>
  <dcterms:created xsi:type="dcterms:W3CDTF">2013-08-06T19:40:36Z</dcterms:created>
  <dcterms:modified xsi:type="dcterms:W3CDTF">2014-09-04T17:09:30Z</dcterms:modified>
</cp:coreProperties>
</file>