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60" r:id="rId5"/>
    <p:sldId id="261" r:id="rId6"/>
    <p:sldId id="272" r:id="rId7"/>
    <p:sldId id="277" r:id="rId8"/>
    <p:sldId id="285" r:id="rId9"/>
    <p:sldId id="284" r:id="rId10"/>
    <p:sldId id="283" r:id="rId11"/>
    <p:sldId id="28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16"/>
    <a:srgbClr val="D3BD2A"/>
    <a:srgbClr val="91CB7B"/>
    <a:srgbClr val="033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to\AppData\Local\Packages\Microsoft.MicrosoftEdge_8wekyb3d8bbwe\TempState\Downloads\Acessos_SCM_2015-2019_-_Grupo%20(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users</a:t>
            </a:r>
            <a:r>
              <a:rPr lang="pt-BR" dirty="0"/>
              <a:t> </a:t>
            </a:r>
            <a:r>
              <a:rPr lang="pt-BR" dirty="0" err="1"/>
              <a:t>since</a:t>
            </a:r>
            <a:r>
              <a:rPr lang="pt-BR" dirty="0"/>
              <a:t> 2015</a:t>
            </a:r>
          </a:p>
        </c:rich>
      </c:tx>
      <c:layout>
        <c:manualLayout>
          <c:xMode val="edge"/>
          <c:yMode val="edge"/>
          <c:x val="0.34378455818022746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206228469279798"/>
          <c:y val="0.12994678414302802"/>
          <c:w val="0.86973595063504228"/>
          <c:h val="0.69331605720692457"/>
        </c:manualLayout>
      </c:layout>
      <c:lineChart>
        <c:grouping val="standard"/>
        <c:varyColors val="0"/>
        <c:ser>
          <c:idx val="0"/>
          <c:order val="0"/>
          <c:tx>
            <c:strRef>
              <c:f>'Acessos_SCM_2015-2019_-_Grupo ('!$A$2</c:f>
              <c:strCache>
                <c:ptCount val="1"/>
                <c:pt idx="0">
                  <c:v>Company A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'Acessos_SCM_2015-2019_-_Grupo ('!$B$1:$F$1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2019 - june</c:v>
                </c:pt>
              </c:strCache>
            </c:strRef>
          </c:cat>
          <c:val>
            <c:numRef>
              <c:f>'Acessos_SCM_2015-2019_-_Grupo ('!$B$2:$F$2</c:f>
              <c:numCache>
                <c:formatCode>General</c:formatCode>
                <c:ptCount val="5"/>
                <c:pt idx="0">
                  <c:v>6372332</c:v>
                </c:pt>
                <c:pt idx="1">
                  <c:v>6412839</c:v>
                </c:pt>
                <c:pt idx="2">
                  <c:v>6304014</c:v>
                </c:pt>
                <c:pt idx="3">
                  <c:v>5994095</c:v>
                </c:pt>
                <c:pt idx="4">
                  <c:v>5754749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4F-4D72-A0B4-F48C0639820A}"/>
            </c:ext>
          </c:extLst>
        </c:ser>
        <c:ser>
          <c:idx val="1"/>
          <c:order val="1"/>
          <c:tx>
            <c:strRef>
              <c:f>'Acessos_SCM_2015-2019_-_Grupo ('!$A$3</c:f>
              <c:strCache>
                <c:ptCount val="1"/>
                <c:pt idx="0">
                  <c:v>ISPs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'Acessos_SCM_2015-2019_-_Grupo ('!$B$1:$F$1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2019 - june</c:v>
                </c:pt>
              </c:strCache>
            </c:strRef>
          </c:cat>
          <c:val>
            <c:numRef>
              <c:f>'Acessos_SCM_2015-2019_-_Grupo ('!$B$3:$F$3</c:f>
              <c:numCache>
                <c:formatCode>General</c:formatCode>
                <c:ptCount val="5"/>
                <c:pt idx="0">
                  <c:v>2345659</c:v>
                </c:pt>
                <c:pt idx="1">
                  <c:v>2931585</c:v>
                </c:pt>
                <c:pt idx="2">
                  <c:v>4446723</c:v>
                </c:pt>
                <c:pt idx="3">
                  <c:v>6434026</c:v>
                </c:pt>
                <c:pt idx="4">
                  <c:v>7166286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4F-4D72-A0B4-F48C0639820A}"/>
            </c:ext>
          </c:extLst>
        </c:ser>
        <c:ser>
          <c:idx val="2"/>
          <c:order val="2"/>
          <c:tx>
            <c:strRef>
              <c:f>'Acessos_SCM_2015-2019_-_Grupo ('!$A$4</c:f>
              <c:strCache>
                <c:ptCount val="1"/>
                <c:pt idx="0">
                  <c:v>Company B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'Acessos_SCM_2015-2019_-_Grupo ('!$B$1:$F$1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2019 - june</c:v>
                </c:pt>
              </c:strCache>
            </c:strRef>
          </c:cat>
          <c:val>
            <c:numRef>
              <c:f>'Acessos_SCM_2015-2019_-_Grupo ('!$B$4:$F$4</c:f>
              <c:numCache>
                <c:formatCode>General</c:formatCode>
                <c:ptCount val="5"/>
                <c:pt idx="0">
                  <c:v>8172879</c:v>
                </c:pt>
                <c:pt idx="1">
                  <c:v>8512956</c:v>
                </c:pt>
                <c:pt idx="2">
                  <c:v>8894453</c:v>
                </c:pt>
                <c:pt idx="3">
                  <c:v>9361460</c:v>
                </c:pt>
                <c:pt idx="4">
                  <c:v>9530727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4F-4D72-A0B4-F48C0639820A}"/>
            </c:ext>
          </c:extLst>
        </c:ser>
        <c:ser>
          <c:idx val="3"/>
          <c:order val="3"/>
          <c:tx>
            <c:strRef>
              <c:f>'Acessos_SCM_2015-2019_-_Grupo ('!$A$5</c:f>
              <c:strCache>
                <c:ptCount val="1"/>
                <c:pt idx="0">
                  <c:v>Company C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'Acessos_SCM_2015-2019_-_Grupo ('!$B$1:$F$1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2019 - june</c:v>
                </c:pt>
              </c:strCache>
            </c:strRef>
          </c:cat>
          <c:val>
            <c:numRef>
              <c:f>'Acessos_SCM_2015-2019_-_Grupo ('!$B$5:$F$5</c:f>
              <c:numCache>
                <c:formatCode>General</c:formatCode>
                <c:ptCount val="5"/>
                <c:pt idx="0">
                  <c:v>4090813</c:v>
                </c:pt>
                <c:pt idx="1">
                  <c:v>7476913</c:v>
                </c:pt>
                <c:pt idx="2">
                  <c:v>7584949</c:v>
                </c:pt>
                <c:pt idx="3">
                  <c:v>7579583</c:v>
                </c:pt>
                <c:pt idx="4">
                  <c:v>7386273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44F-4D72-A0B4-F48C06398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40550600"/>
        <c:axId val="440544720"/>
      </c:lineChart>
      <c:catAx>
        <c:axId val="44055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0544720"/>
        <c:crosses val="autoZero"/>
        <c:auto val="1"/>
        <c:lblAlgn val="ctr"/>
        <c:lblOffset val="100"/>
        <c:noMultiLvlLbl val="0"/>
      </c:catAx>
      <c:valAx>
        <c:axId val="44054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055060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0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52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1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7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2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1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8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2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6789-43F2-461B-A43E-ACD2631834C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1C58-5B8E-4FC9-9AC0-61F9A0D5397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8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6FE6C32-BDCD-44C9-A65B-50BCF21954FE}"/>
              </a:ext>
            </a:extLst>
          </p:cNvPr>
          <p:cNvSpPr txBox="1"/>
          <p:nvPr/>
        </p:nvSpPr>
        <p:spPr>
          <a:xfrm>
            <a:off x="2002277" y="1245551"/>
            <a:ext cx="7941786" cy="144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3600" b="1" spc="-80" dirty="0">
                <a:solidFill>
                  <a:schemeClr val="bg1"/>
                </a:solidFill>
                <a:latin typeface="Gilroy ExtraBold" panose="00000900000000000000" pitchFamily="50" charset="0"/>
              </a:rPr>
              <a:t>A contribuição dos provedores regionais de Internet para a expansão da banda larga fixa no Brasil</a:t>
            </a:r>
            <a:endParaRPr lang="en-GB" sz="3600" b="1" spc="-80" dirty="0">
              <a:solidFill>
                <a:srgbClr val="91CB7B"/>
              </a:solidFill>
              <a:latin typeface="Gilroy-Medium" panose="000006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8831199-B782-415B-8CB9-896AE7F1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028" y="3717400"/>
            <a:ext cx="4663943" cy="17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ixaDeTexto 5"/>
          <p:cNvSpPr txBox="1"/>
          <p:nvPr/>
        </p:nvSpPr>
        <p:spPr>
          <a:xfrm>
            <a:off x="1611647" y="2255485"/>
            <a:ext cx="7227553" cy="23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400" spc="-80" dirty="0">
                <a:solidFill>
                  <a:schemeClr val="bg1"/>
                </a:solidFill>
                <a:latin typeface="Gilroy ExtraBold" panose="00000900000000000000" pitchFamily="50" charset="0"/>
              </a:rPr>
              <a:t>Associação Brasileira de Provedores de Internet e Telecomunicações (ABRINT) é a associação </a:t>
            </a:r>
            <a:r>
              <a:rPr lang="pt-BR" sz="2400" spc="-80" dirty="0">
                <a:solidFill>
                  <a:schemeClr val="accent4"/>
                </a:solidFill>
                <a:latin typeface="Gilroy ExtraBold" panose="00000900000000000000" pitchFamily="50" charset="0"/>
              </a:rPr>
              <a:t>representativa</a:t>
            </a:r>
            <a:r>
              <a:rPr lang="pt-BR" sz="2400" spc="-80" dirty="0">
                <a:solidFill>
                  <a:schemeClr val="bg1"/>
                </a:solidFill>
                <a:latin typeface="Gilroy ExtraBold" panose="00000900000000000000" pitchFamily="50" charset="0"/>
              </a:rPr>
              <a:t> dos provedores regionais de Internet. Sua principal missão é representar o segmento perante a sociedade, governo e outras entidades do setor </a:t>
            </a:r>
            <a:endParaRPr lang="en-GB" sz="2400" spc="-80" dirty="0">
              <a:solidFill>
                <a:srgbClr val="91CB7B"/>
              </a:solidFill>
              <a:latin typeface="Gilroy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9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53EF0B9-DC46-4FE7-B9B7-7D46CA7BE194}"/>
              </a:ext>
            </a:extLst>
          </p:cNvPr>
          <p:cNvSpPr txBox="1"/>
          <p:nvPr/>
        </p:nvSpPr>
        <p:spPr>
          <a:xfrm>
            <a:off x="556591" y="702364"/>
            <a:ext cx="44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PROJETOS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F8E54C4-323E-48E8-82AF-E5371191CFFF}"/>
              </a:ext>
            </a:extLst>
          </p:cNvPr>
          <p:cNvSpPr/>
          <p:nvPr/>
        </p:nvSpPr>
        <p:spPr>
          <a:xfrm>
            <a:off x="-1" y="2120831"/>
            <a:ext cx="12192000" cy="298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F0A7E69-AACB-4D9C-A8E7-B66C5E1B2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2" y="2761192"/>
            <a:ext cx="1850563" cy="185056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40E6724-D265-49E8-8961-E463962A7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7" y="2873131"/>
            <a:ext cx="2649356" cy="139944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D096B082-222D-4035-BBBA-AE2A3F522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9" y="2286481"/>
            <a:ext cx="2816089" cy="281608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BFF2A1BB-6191-49DB-A26A-A8A0DFCA46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26" y="2761192"/>
            <a:ext cx="2650718" cy="17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5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307" y="4837429"/>
            <a:ext cx="4143746" cy="154185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320F28-3A24-48FC-BBF3-184448E6E6C0}"/>
              </a:ext>
            </a:extLst>
          </p:cNvPr>
          <p:cNvSpPr txBox="1"/>
          <p:nvPr/>
        </p:nvSpPr>
        <p:spPr>
          <a:xfrm>
            <a:off x="2676939" y="2149275"/>
            <a:ext cx="5910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mtClean="0">
                <a:solidFill>
                  <a:schemeClr val="bg1"/>
                </a:solidFill>
              </a:rPr>
              <a:t>Obrigada</a:t>
            </a:r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Daniele Frasson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juridico@abrint.com.br</a:t>
            </a: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79563" y="2503515"/>
            <a:ext cx="5819222" cy="1948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pt-BR" sz="72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Quem são</a:t>
            </a:r>
          </a:p>
          <a:p>
            <a:pPr>
              <a:lnSpc>
                <a:spcPts val="7200"/>
              </a:lnSpc>
            </a:pPr>
            <a:r>
              <a:rPr lang="pt-BR" sz="72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os provedores</a:t>
            </a:r>
            <a:endParaRPr lang="en-GB" sz="7200" spc="-300" dirty="0">
              <a:solidFill>
                <a:schemeClr val="bg1"/>
              </a:solidFill>
              <a:latin typeface="Gilroy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8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B5E64FF2-1D5D-4180-9E44-2351B5525197}"/>
              </a:ext>
            </a:extLst>
          </p:cNvPr>
          <p:cNvSpPr/>
          <p:nvPr/>
        </p:nvSpPr>
        <p:spPr>
          <a:xfrm>
            <a:off x="3710608" y="581437"/>
            <a:ext cx="2385392" cy="14577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Proximidade com o usuário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443B891B-92B4-4407-A701-BF5C6A9C911C}"/>
              </a:ext>
            </a:extLst>
          </p:cNvPr>
          <p:cNvSpPr/>
          <p:nvPr/>
        </p:nvSpPr>
        <p:spPr>
          <a:xfrm>
            <a:off x="742124" y="2457447"/>
            <a:ext cx="2385392" cy="14577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Ecossistema próprio de fornecedores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3C5B4FC6-AC20-41D2-A82A-D2DE9C6C7E3F}"/>
              </a:ext>
            </a:extLst>
          </p:cNvPr>
          <p:cNvSpPr/>
          <p:nvPr/>
        </p:nvSpPr>
        <p:spPr>
          <a:xfrm>
            <a:off x="6374296" y="2193236"/>
            <a:ext cx="2385392" cy="14577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Alto índice de satisfação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052C0445-B7D0-4C71-BE42-BDAF55FEFA4B}"/>
              </a:ext>
            </a:extLst>
          </p:cNvPr>
          <p:cNvSpPr/>
          <p:nvPr/>
        </p:nvSpPr>
        <p:spPr>
          <a:xfrm>
            <a:off x="5618919" y="4939746"/>
            <a:ext cx="2385392" cy="14577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Atualização tecnológica constante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D0DCD8C0-498E-4F8C-AD64-2104F88D78D7}"/>
              </a:ext>
            </a:extLst>
          </p:cNvPr>
          <p:cNvSpPr/>
          <p:nvPr/>
        </p:nvSpPr>
        <p:spPr>
          <a:xfrm>
            <a:off x="2133602" y="4818824"/>
            <a:ext cx="2385392" cy="14577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Mão de obra qualificada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xmlns="" id="{4C736C4F-C717-4035-82CC-A8C5FC4FD332}"/>
              </a:ext>
            </a:extLst>
          </p:cNvPr>
          <p:cNvSpPr/>
          <p:nvPr/>
        </p:nvSpPr>
        <p:spPr>
          <a:xfrm>
            <a:off x="9660835" y="4818824"/>
            <a:ext cx="2120348" cy="12639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Necessidade de apoio governamental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78EA0778-4407-488E-B97C-AAF13BAF0D70}"/>
              </a:ext>
            </a:extLst>
          </p:cNvPr>
          <p:cNvSpPr/>
          <p:nvPr/>
        </p:nvSpPr>
        <p:spPr>
          <a:xfrm>
            <a:off x="9660835" y="2651262"/>
            <a:ext cx="2120348" cy="12639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Segurança jurídica e tributária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02C0E0FE-D470-429B-93E1-335E260C1192}"/>
              </a:ext>
            </a:extLst>
          </p:cNvPr>
          <p:cNvCxnSpPr/>
          <p:nvPr/>
        </p:nvCxnSpPr>
        <p:spPr>
          <a:xfrm>
            <a:off x="6096000" y="1696278"/>
            <a:ext cx="556596" cy="4969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xmlns="" id="{3F39AA25-A02E-41BC-B135-46F00898D14A}"/>
              </a:ext>
            </a:extLst>
          </p:cNvPr>
          <p:cNvCxnSpPr>
            <a:cxnSpLocks/>
          </p:cNvCxnSpPr>
          <p:nvPr/>
        </p:nvCxnSpPr>
        <p:spPr>
          <a:xfrm flipH="1">
            <a:off x="7043529" y="4015409"/>
            <a:ext cx="284923" cy="6327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xmlns="" id="{24905496-5A32-4A55-BEA6-25DEB2C12886}"/>
              </a:ext>
            </a:extLst>
          </p:cNvPr>
          <p:cNvCxnSpPr>
            <a:cxnSpLocks/>
          </p:cNvCxnSpPr>
          <p:nvPr/>
        </p:nvCxnSpPr>
        <p:spPr>
          <a:xfrm flipH="1">
            <a:off x="4790663" y="5671106"/>
            <a:ext cx="54996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67A1F627-8BF1-43D0-9578-402CFE893802}"/>
              </a:ext>
            </a:extLst>
          </p:cNvPr>
          <p:cNvCxnSpPr>
            <a:cxnSpLocks/>
          </p:cNvCxnSpPr>
          <p:nvPr/>
        </p:nvCxnSpPr>
        <p:spPr>
          <a:xfrm flipH="1" flipV="1">
            <a:off x="1901689" y="4231593"/>
            <a:ext cx="278292" cy="5872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xmlns="" id="{1A8D3D1A-98D3-4FA9-A13A-1EFE41AAC726}"/>
              </a:ext>
            </a:extLst>
          </p:cNvPr>
          <p:cNvCxnSpPr>
            <a:cxnSpLocks/>
          </p:cNvCxnSpPr>
          <p:nvPr/>
        </p:nvCxnSpPr>
        <p:spPr>
          <a:xfrm flipV="1">
            <a:off x="2517900" y="1696278"/>
            <a:ext cx="914413" cy="4447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xmlns="" id="{D63C9DD0-BA77-4398-95D1-7F11EB25E45D}"/>
              </a:ext>
            </a:extLst>
          </p:cNvPr>
          <p:cNvCxnSpPr>
            <a:cxnSpLocks/>
          </p:cNvCxnSpPr>
          <p:nvPr/>
        </p:nvCxnSpPr>
        <p:spPr>
          <a:xfrm flipV="1">
            <a:off x="10721009" y="4083327"/>
            <a:ext cx="0" cy="56487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1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ixaDeTexto 3"/>
          <p:cNvSpPr txBox="1"/>
          <p:nvPr/>
        </p:nvSpPr>
        <p:spPr>
          <a:xfrm>
            <a:off x="1611647" y="5838604"/>
            <a:ext cx="2138086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1400" spc="-80" dirty="0">
                <a:solidFill>
                  <a:srgbClr val="D3BD2A"/>
                </a:solidFill>
                <a:latin typeface="Gilroy-Medium" panose="00000600000000000000" pitchFamily="2" charset="0"/>
              </a:rPr>
              <a:t>Fonte: TIC Provedores 2017</a:t>
            </a:r>
            <a:endParaRPr lang="en-GB" sz="1400" spc="-80" dirty="0">
              <a:solidFill>
                <a:srgbClr val="D3BD2A"/>
              </a:solidFill>
              <a:latin typeface="Gilroy-Medium" panose="000006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11647" y="4231233"/>
            <a:ext cx="1501052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têm até 19</a:t>
            </a:r>
          </a:p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funcionários</a:t>
            </a:r>
            <a:endParaRPr lang="en-GB" sz="20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13333" y="4231233"/>
            <a:ext cx="1538563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atua em até</a:t>
            </a:r>
          </a:p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5 municípios</a:t>
            </a:r>
            <a:endParaRPr lang="en-GB" sz="20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46933" y="4231233"/>
            <a:ext cx="21003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optantes de</a:t>
            </a:r>
          </a:p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modelo simplificado</a:t>
            </a:r>
          </a:p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tributação </a:t>
            </a:r>
            <a:endParaRPr lang="en-GB" sz="20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58898" y="4231233"/>
            <a:ext cx="1616789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têm mais de</a:t>
            </a:r>
          </a:p>
          <a:p>
            <a:pPr>
              <a:lnSpc>
                <a:spcPts val="2200"/>
              </a:lnSpc>
            </a:pPr>
            <a:r>
              <a:rPr lang="pt-BR" sz="20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5 mil usuários</a:t>
            </a:r>
            <a:endParaRPr lang="en-GB" sz="20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00761" y="3898548"/>
            <a:ext cx="1157689" cy="45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4400" spc="-250" dirty="0">
                <a:solidFill>
                  <a:srgbClr val="D3BD2A"/>
                </a:solidFill>
                <a:latin typeface="Gilroy ExtraBold" panose="00000900000000000000" pitchFamily="50" charset="0"/>
              </a:rPr>
              <a:t>65%</a:t>
            </a:r>
            <a:endParaRPr lang="en-GB" sz="4400" spc="-250" dirty="0">
              <a:solidFill>
                <a:srgbClr val="D3BD2A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13332" y="3898548"/>
            <a:ext cx="1034257" cy="45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4400" spc="-250" dirty="0">
                <a:solidFill>
                  <a:srgbClr val="D3BD2A"/>
                </a:solidFill>
                <a:latin typeface="Gilroy ExtraBold" panose="00000900000000000000" pitchFamily="50" charset="0"/>
              </a:rPr>
              <a:t>71%</a:t>
            </a:r>
            <a:endParaRPr lang="en-GB" sz="4400" spc="-250" dirty="0">
              <a:solidFill>
                <a:srgbClr val="D3BD2A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43124" y="3898548"/>
            <a:ext cx="1181734" cy="45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4400" spc="-250" dirty="0">
                <a:solidFill>
                  <a:srgbClr val="D3BD2A"/>
                </a:solidFill>
                <a:latin typeface="Gilroy ExtraBold" panose="00000900000000000000" pitchFamily="50" charset="0"/>
              </a:rPr>
              <a:t>84%</a:t>
            </a:r>
            <a:endParaRPr lang="en-GB" sz="4400" spc="-250" dirty="0">
              <a:solidFill>
                <a:srgbClr val="D3BD2A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946966" y="3898548"/>
            <a:ext cx="1114408" cy="45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4400" spc="-250" dirty="0">
                <a:solidFill>
                  <a:srgbClr val="D3BD2A"/>
                </a:solidFill>
                <a:latin typeface="Gilroy ExtraBold" panose="00000900000000000000" pitchFamily="50" charset="0"/>
              </a:rPr>
              <a:t>10%</a:t>
            </a:r>
            <a:endParaRPr lang="en-GB" sz="4400" spc="-250" dirty="0">
              <a:solidFill>
                <a:srgbClr val="D3BD2A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11647" y="1841597"/>
            <a:ext cx="7677743" cy="14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4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Empresas de pequeno e médio porte que se caracterizam por levar a Internet a cidades pequenas e médias bem como levam competição às cidades maiores </a:t>
            </a:r>
            <a:endParaRPr lang="en-GB" sz="24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9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ixaDeTexto 3"/>
          <p:cNvSpPr txBox="1"/>
          <p:nvPr/>
        </p:nvSpPr>
        <p:spPr>
          <a:xfrm>
            <a:off x="1611647" y="2246842"/>
            <a:ext cx="4588115" cy="2509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Apesar de</a:t>
            </a:r>
          </a:p>
          <a:p>
            <a:pPr>
              <a:lnSpc>
                <a:spcPts val="4600"/>
              </a:lnSpc>
            </a:pP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pequenas,</a:t>
            </a:r>
          </a:p>
          <a:p>
            <a:pPr>
              <a:lnSpc>
                <a:spcPts val="4600"/>
              </a:lnSpc>
            </a:pP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prestam serviços</a:t>
            </a:r>
          </a:p>
          <a:p>
            <a:pPr>
              <a:lnSpc>
                <a:spcPts val="4600"/>
              </a:lnSpc>
            </a:pP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de alta qualidade</a:t>
            </a:r>
            <a:endParaRPr lang="en-GB" sz="4700" spc="-300" dirty="0">
              <a:solidFill>
                <a:schemeClr val="bg1"/>
              </a:solidFill>
              <a:latin typeface="Gilroy-Medium" panose="000006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90680" y="2056899"/>
            <a:ext cx="21089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4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possui sistema</a:t>
            </a:r>
          </a:p>
          <a:p>
            <a:pPr>
              <a:lnSpc>
                <a:spcPts val="2700"/>
              </a:lnSpc>
            </a:pPr>
            <a:r>
              <a:rPr lang="pt-BR" sz="24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autônomo*</a:t>
            </a:r>
            <a:endParaRPr lang="en-GB" sz="24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79794" y="1686271"/>
            <a:ext cx="1380827" cy="487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5400" spc="-70" dirty="0">
                <a:solidFill>
                  <a:srgbClr val="D3BD2A"/>
                </a:solidFill>
                <a:latin typeface="Gilroy ExtraBold" panose="00000900000000000000" pitchFamily="50" charset="0"/>
              </a:rPr>
              <a:t>77%</a:t>
            </a:r>
            <a:endParaRPr lang="en-GB" sz="5400" spc="-70" dirty="0">
              <a:solidFill>
                <a:srgbClr val="D3BD2A"/>
              </a:solidFill>
              <a:latin typeface="Gilroy ExtraBold" panose="00000900000000000000" pitchFamily="50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79794" y="4378069"/>
            <a:ext cx="1438535" cy="487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5400" spc="-70" dirty="0">
                <a:solidFill>
                  <a:srgbClr val="D3BD2A"/>
                </a:solidFill>
                <a:latin typeface="Gilroy ExtraBold" panose="00000900000000000000" pitchFamily="50" charset="0"/>
              </a:rPr>
              <a:t>78%</a:t>
            </a:r>
            <a:endParaRPr lang="en-GB" sz="5400" spc="-70" dirty="0">
              <a:solidFill>
                <a:srgbClr val="D3BD2A"/>
              </a:solidFill>
              <a:latin typeface="Gilroy ExtraBold" panose="00000900000000000000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990680" y="4735225"/>
            <a:ext cx="24673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4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oferecem acesso</a:t>
            </a:r>
          </a:p>
          <a:p>
            <a:pPr>
              <a:lnSpc>
                <a:spcPts val="2700"/>
              </a:lnSpc>
            </a:pPr>
            <a:r>
              <a:rPr lang="pt-BR" sz="24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via fibra óptica</a:t>
            </a:r>
            <a:endParaRPr lang="en-GB" sz="24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1647" y="5838604"/>
            <a:ext cx="2138086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1400" spc="-80" dirty="0">
                <a:solidFill>
                  <a:srgbClr val="D3BD2A"/>
                </a:solidFill>
                <a:latin typeface="Gilroy-Medium" panose="00000600000000000000" pitchFamily="2" charset="0"/>
              </a:rPr>
              <a:t>Fonte: TIC Provedores 2017</a:t>
            </a:r>
            <a:endParaRPr lang="en-GB" sz="1400" spc="-80" dirty="0">
              <a:solidFill>
                <a:srgbClr val="D3BD2A"/>
              </a:solidFill>
              <a:latin typeface="Gilroy-Medium" panose="00000600000000000000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990680" y="2753780"/>
            <a:ext cx="2413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5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recurso que permite receber</a:t>
            </a:r>
          </a:p>
          <a:p>
            <a:pPr>
              <a:lnSpc>
                <a:spcPts val="1800"/>
              </a:lnSpc>
            </a:pPr>
            <a:r>
              <a:rPr lang="pt-BR" sz="15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blocos de endereços IP</a:t>
            </a:r>
            <a:endParaRPr lang="en-GB" sz="15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7750631" y="1371600"/>
            <a:ext cx="0" cy="1839686"/>
          </a:xfrm>
          <a:prstGeom prst="line">
            <a:avLst/>
          </a:prstGeom>
          <a:ln w="12700">
            <a:solidFill>
              <a:srgbClr val="D3BD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750631" y="3998918"/>
            <a:ext cx="0" cy="1521137"/>
          </a:xfrm>
          <a:prstGeom prst="line">
            <a:avLst/>
          </a:prstGeom>
          <a:ln w="12700">
            <a:solidFill>
              <a:srgbClr val="D3BD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71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33A6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/>
          <p:cNvSpPr txBox="1"/>
          <p:nvPr/>
        </p:nvSpPr>
        <p:spPr>
          <a:xfrm>
            <a:off x="276222" y="5477401"/>
            <a:ext cx="8405878" cy="14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endParaRPr lang="pt-BR" sz="30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  <a:p>
            <a:pPr>
              <a:lnSpc>
                <a:spcPts val="3500"/>
              </a:lnSpc>
            </a:pPr>
            <a:endParaRPr lang="pt-BR" sz="28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  <a:p>
            <a:pPr>
              <a:lnSpc>
                <a:spcPts val="3500"/>
              </a:lnSpc>
            </a:pPr>
            <a:endParaRPr lang="pt-BR" sz="2400" spc="-80" dirty="0">
              <a:solidFill>
                <a:schemeClr val="bg1"/>
              </a:solidFill>
              <a:latin typeface="Gilroy-Regular" panose="00000500000000000000" pitchFamily="2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502BB1AD-4616-40DD-9D02-0FB66E0F0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234375"/>
              </p:ext>
            </p:extLst>
          </p:nvPr>
        </p:nvGraphicFramePr>
        <p:xfrm>
          <a:off x="135629" y="2082564"/>
          <a:ext cx="7675080" cy="410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D3D6080-A09F-4605-870A-8146DC645B11}"/>
              </a:ext>
            </a:extLst>
          </p:cNvPr>
          <p:cNvSpPr txBox="1"/>
          <p:nvPr/>
        </p:nvSpPr>
        <p:spPr>
          <a:xfrm>
            <a:off x="135629" y="718117"/>
            <a:ext cx="743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CRESCIMENTO SURPREENDENTE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91F65CF-9438-4338-B77C-569B7733E7D5}"/>
              </a:ext>
            </a:extLst>
          </p:cNvPr>
          <p:cNvSpPr txBox="1"/>
          <p:nvPr/>
        </p:nvSpPr>
        <p:spPr>
          <a:xfrm>
            <a:off x="8185807" y="2204114"/>
            <a:ext cx="363109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8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Somente em 2018 mais de 80% dos novos usuários de</a:t>
            </a:r>
          </a:p>
          <a:p>
            <a:pPr>
              <a:lnSpc>
                <a:spcPts val="3500"/>
              </a:lnSpc>
            </a:pPr>
            <a:r>
              <a:rPr lang="pt-BR" sz="28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banda larga fixa foram adicionados pelos </a:t>
            </a:r>
          </a:p>
          <a:p>
            <a:pPr>
              <a:lnSpc>
                <a:spcPts val="3500"/>
              </a:lnSpc>
            </a:pPr>
            <a:r>
              <a:rPr lang="pt-BR" sz="2800" spc="-80" dirty="0">
                <a:solidFill>
                  <a:schemeClr val="bg1"/>
                </a:solidFill>
                <a:latin typeface="Gilroy-Regular" panose="00000500000000000000" pitchFamily="2" charset="0"/>
              </a:rPr>
              <a:t>Provedores Regionais</a:t>
            </a:r>
          </a:p>
          <a:p>
            <a:endParaRPr lang="pt-BR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2E2C187-819F-4A3B-86D6-B3688FC2D93E}"/>
              </a:ext>
            </a:extLst>
          </p:cNvPr>
          <p:cNvSpPr txBox="1"/>
          <p:nvPr/>
        </p:nvSpPr>
        <p:spPr>
          <a:xfrm>
            <a:off x="135628" y="5767472"/>
            <a:ext cx="2042909" cy="372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300" dirty="0">
                <a:solidFill>
                  <a:schemeClr val="tx2"/>
                </a:solidFill>
              </a:rPr>
              <a:t>Fonte: Anatel / ABRINT</a:t>
            </a:r>
          </a:p>
        </p:txBody>
      </p:sp>
    </p:spTree>
    <p:extLst>
      <p:ext uri="{BB962C8B-B14F-4D97-AF65-F5344CB8AC3E}">
        <p14:creationId xmlns:p14="http://schemas.microsoft.com/office/powerpoint/2010/main" val="335259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33A6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/>
          <p:cNvSpPr/>
          <p:nvPr/>
        </p:nvSpPr>
        <p:spPr>
          <a:xfrm>
            <a:off x="-1" y="-106019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CD218C7-B0FD-47A6-839B-6169CC49641B}"/>
              </a:ext>
            </a:extLst>
          </p:cNvPr>
          <p:cNvSpPr txBox="1"/>
          <p:nvPr/>
        </p:nvSpPr>
        <p:spPr>
          <a:xfrm>
            <a:off x="7501138" y="1782395"/>
            <a:ext cx="41570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/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De janeiro a junho de 2019 foram instalados 1,34 milhão de novos acessos em fibra, crescimento de 22,81% em apenas 6 meses.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E48CFE3-0F21-46DE-82EC-2EBAC15D41A2}"/>
              </a:ext>
            </a:extLst>
          </p:cNvPr>
          <p:cNvSpPr txBox="1"/>
          <p:nvPr/>
        </p:nvSpPr>
        <p:spPr>
          <a:xfrm>
            <a:off x="255934" y="703241"/>
            <a:ext cx="743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CRESCIMENTO SURPREENDENTE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75DFA29-71F9-4645-8F5E-FBE9D11F9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34" y="1646619"/>
            <a:ext cx="7112275" cy="467580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9F571AB-8504-49D3-953B-00C7213F0CE3}"/>
              </a:ext>
            </a:extLst>
          </p:cNvPr>
          <p:cNvSpPr txBox="1"/>
          <p:nvPr/>
        </p:nvSpPr>
        <p:spPr>
          <a:xfrm>
            <a:off x="440428" y="5883081"/>
            <a:ext cx="2042909" cy="372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300" dirty="0">
                <a:solidFill>
                  <a:schemeClr val="tx2"/>
                </a:solidFill>
              </a:rPr>
              <a:t>Fonte: Anatel / ABRINT</a:t>
            </a:r>
          </a:p>
        </p:txBody>
      </p:sp>
    </p:spTree>
    <p:extLst>
      <p:ext uri="{BB962C8B-B14F-4D97-AF65-F5344CB8AC3E}">
        <p14:creationId xmlns:p14="http://schemas.microsoft.com/office/powerpoint/2010/main" val="9085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ixaDeTexto 3"/>
          <p:cNvSpPr txBox="1"/>
          <p:nvPr/>
        </p:nvSpPr>
        <p:spPr>
          <a:xfrm>
            <a:off x="763509" y="1226425"/>
            <a:ext cx="5332491" cy="482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Assim como o provedores têm papel fundamental no atendimento ao usuário final, também ganharam relevância como players no </a:t>
            </a:r>
            <a:r>
              <a:rPr lang="pt-BR" sz="4700" spc="-300" dirty="0">
                <a:solidFill>
                  <a:schemeClr val="accent4"/>
                </a:solidFill>
                <a:latin typeface="Gilroy ExtraBold" panose="00000900000000000000" pitchFamily="50" charset="0"/>
              </a:rPr>
              <a:t>mercado de atacado</a:t>
            </a:r>
          </a:p>
          <a:p>
            <a:pPr>
              <a:lnSpc>
                <a:spcPts val="4600"/>
              </a:lnSpc>
            </a:pPr>
            <a:endParaRPr lang="en-GB" sz="4700" spc="-300" dirty="0">
              <a:solidFill>
                <a:schemeClr val="bg1"/>
              </a:solidFill>
              <a:latin typeface="Gilroy-Medium" panose="000006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BE6434E-96BB-463A-910F-54F6330B1D36}"/>
              </a:ext>
            </a:extLst>
          </p:cNvPr>
          <p:cNvSpPr txBox="1"/>
          <p:nvPr/>
        </p:nvSpPr>
        <p:spPr>
          <a:xfrm>
            <a:off x="6243283" y="1226425"/>
            <a:ext cx="5332491" cy="482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700" spc="-300" dirty="0">
                <a:solidFill>
                  <a:schemeClr val="accent4"/>
                </a:solidFill>
                <a:latin typeface="Gilroy ExtraBold" panose="00000900000000000000" pitchFamily="50" charset="0"/>
              </a:rPr>
              <a:t>2.187 municípios </a:t>
            </a: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contam com </a:t>
            </a:r>
            <a:r>
              <a:rPr lang="pt-BR" sz="4700" spc="-300" dirty="0" err="1">
                <a:solidFill>
                  <a:schemeClr val="bg1"/>
                </a:solidFill>
                <a:latin typeface="Gilroy ExtraBold" panose="00000900000000000000" pitchFamily="50" charset="0"/>
              </a:rPr>
              <a:t>backhaul</a:t>
            </a: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 de fibra de provedores regionais, sendo que em </a:t>
            </a:r>
            <a:r>
              <a:rPr lang="pt-BR" sz="4700" spc="-300" dirty="0">
                <a:solidFill>
                  <a:schemeClr val="accent4"/>
                </a:solidFill>
                <a:latin typeface="Gilroy ExtraBold" panose="00000900000000000000" pitchFamily="50" charset="0"/>
              </a:rPr>
              <a:t>722 municípios </a:t>
            </a:r>
            <a:r>
              <a:rPr lang="pt-BR" sz="47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o provedor é o único player que dispõe dessa infraestrutura</a:t>
            </a:r>
            <a:r>
              <a:rPr lang="pt-BR" sz="4700" spc="-300" dirty="0">
                <a:solidFill>
                  <a:schemeClr val="accent4"/>
                </a:solidFill>
                <a:latin typeface="Gilroy ExtraBold" panose="00000900000000000000" pitchFamily="50" charset="0"/>
              </a:rPr>
              <a:t> </a:t>
            </a:r>
            <a:endParaRPr lang="en-GB" sz="4700" spc="-300" dirty="0">
              <a:solidFill>
                <a:schemeClr val="bg1"/>
              </a:solidFill>
              <a:latin typeface="Gilroy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2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03066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CAF97E0-2548-44A5-B416-7FCBE8AB1382}"/>
              </a:ext>
            </a:extLst>
          </p:cNvPr>
          <p:cNvSpPr txBox="1"/>
          <p:nvPr/>
        </p:nvSpPr>
        <p:spPr>
          <a:xfrm>
            <a:off x="1579563" y="2503515"/>
            <a:ext cx="6256841" cy="10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pt-BR" sz="7200" spc="-300" dirty="0">
                <a:solidFill>
                  <a:schemeClr val="bg1"/>
                </a:solidFill>
                <a:latin typeface="Gilroy ExtraBold" panose="00000900000000000000" pitchFamily="50" charset="0"/>
              </a:rPr>
              <a:t>Quem é a ABRINT</a:t>
            </a:r>
            <a:endParaRPr lang="en-GB" sz="7200" spc="-300" dirty="0">
              <a:solidFill>
                <a:schemeClr val="bg1"/>
              </a:solidFill>
              <a:latin typeface="Gilroy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98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273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Gilroy ExtraBold</vt:lpstr>
      <vt:lpstr>Gilroy-Medium</vt:lpstr>
      <vt:lpstr>Gilroy-Regular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Cristiano Rocha</dc:creator>
  <cp:lastModifiedBy>Daniele Frasson</cp:lastModifiedBy>
  <cp:revision>67</cp:revision>
  <dcterms:created xsi:type="dcterms:W3CDTF">2019-04-25T17:40:20Z</dcterms:created>
  <dcterms:modified xsi:type="dcterms:W3CDTF">2019-08-27T18:12:53Z</dcterms:modified>
</cp:coreProperties>
</file>